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9" r:id="rId2"/>
    <p:sldId id="270" r:id="rId3"/>
    <p:sldId id="278" r:id="rId4"/>
    <p:sldId id="279" r:id="rId5"/>
    <p:sldId id="271" r:id="rId6"/>
    <p:sldId id="272" r:id="rId7"/>
    <p:sldId id="273" r:id="rId8"/>
    <p:sldId id="274" r:id="rId9"/>
    <p:sldId id="280" r:id="rId10"/>
    <p:sldId id="281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0"/>
            <a:ext cx="7498080" cy="1752600"/>
          </a:xfrm>
        </p:spPr>
        <p:txBody>
          <a:bodyPr/>
          <a:lstStyle/>
          <a:p>
            <a:r>
              <a:rPr lang="en-GB" dirty="0" smtClean="0"/>
              <a:t>ACUTE URINARY RETENTION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191000"/>
            <a:ext cx="7498080" cy="2057400"/>
          </a:xfrm>
        </p:spPr>
        <p:txBody>
          <a:bodyPr/>
          <a:lstStyle/>
          <a:p>
            <a:pPr algn="just">
              <a:buNone/>
            </a:pP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en-GB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Dr.M.P.Lal</a:t>
            </a:r>
            <a:endParaRPr lang="en-GB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Professor and Head </a:t>
            </a:r>
          </a:p>
          <a:p>
            <a:pPr algn="just">
              <a:buNone/>
            </a:pP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Department of Surgery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IMAGING STUDIES: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dirty="0" smtClean="0"/>
              <a:t>Ultrasound -</a:t>
            </a:r>
          </a:p>
          <a:p>
            <a:pPr lvl="1"/>
            <a:r>
              <a:rPr lang="en-US" dirty="0" smtClean="0"/>
              <a:t>CT scan - used to look for pelvic, abdominal or retroperitoneal mass causing extrinsic bladder neck compression.</a:t>
            </a:r>
          </a:p>
          <a:p>
            <a:pPr lvl="1"/>
            <a:r>
              <a:rPr lang="en-US" dirty="0" smtClean="0"/>
              <a:t>MRI/CT brain scan - for intracranial lesions.</a:t>
            </a:r>
          </a:p>
          <a:p>
            <a:pPr lvl="1"/>
            <a:r>
              <a:rPr lang="en-US" dirty="0" smtClean="0"/>
              <a:t>MRI scan of the spine -  for disc </a:t>
            </a:r>
            <a:r>
              <a:rPr lang="en-US" dirty="0" err="1" smtClean="0"/>
              <a:t>prolapse</a:t>
            </a:r>
            <a:r>
              <a:rPr lang="en-US" dirty="0" smtClean="0"/>
              <a:t>, </a:t>
            </a:r>
            <a:r>
              <a:rPr lang="en-US" dirty="0" err="1" smtClean="0"/>
              <a:t>cauda</a:t>
            </a:r>
            <a:r>
              <a:rPr lang="en-US" dirty="0" smtClean="0"/>
              <a:t> </a:t>
            </a:r>
            <a:r>
              <a:rPr lang="en-US" dirty="0" err="1" smtClean="0"/>
              <a:t>equina</a:t>
            </a:r>
            <a:r>
              <a:rPr lang="en-US" dirty="0" smtClean="0"/>
              <a:t> syndrome, spinal </a:t>
            </a:r>
            <a:r>
              <a:rPr lang="en-US" dirty="0" err="1" smtClean="0"/>
              <a:t>tumours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bath</a:t>
            </a:r>
          </a:p>
          <a:p>
            <a:r>
              <a:rPr lang="en-US" dirty="0" smtClean="0"/>
              <a:t>Immediate  urethral </a:t>
            </a:r>
            <a:r>
              <a:rPr lang="en-US" dirty="0" err="1" smtClean="0"/>
              <a:t>catheterisation</a:t>
            </a:r>
            <a:endParaRPr lang="en-US" dirty="0" smtClean="0"/>
          </a:p>
          <a:p>
            <a:r>
              <a:rPr lang="en-US" dirty="0" smtClean="0"/>
              <a:t>Treat the underlying cause</a:t>
            </a:r>
          </a:p>
          <a:p>
            <a:r>
              <a:rPr lang="en-US" dirty="0" smtClean="0"/>
              <a:t>Check the CSU(</a:t>
            </a:r>
            <a:r>
              <a:rPr lang="en-US" dirty="0" err="1" smtClean="0"/>
              <a:t>Catheterised</a:t>
            </a:r>
            <a:r>
              <a:rPr lang="en-US" dirty="0" smtClean="0"/>
              <a:t> specimen of urine).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HOMOEOPATHIC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Aconitum </a:t>
            </a:r>
            <a:r>
              <a:rPr lang="en-US" dirty="0" err="1" smtClean="0"/>
              <a:t>Napellus</a:t>
            </a:r>
            <a:endParaRPr lang="en-US" dirty="0" smtClean="0"/>
          </a:p>
          <a:p>
            <a:r>
              <a:rPr lang="en-US" dirty="0" err="1" smtClean="0"/>
              <a:t>Apis</a:t>
            </a:r>
            <a:r>
              <a:rPr lang="en-US" dirty="0" smtClean="0"/>
              <a:t> </a:t>
            </a:r>
            <a:r>
              <a:rPr lang="en-US" dirty="0" err="1" smtClean="0"/>
              <a:t>mellifica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Sabal</a:t>
            </a:r>
            <a:r>
              <a:rPr lang="en-US" dirty="0" smtClean="0"/>
              <a:t> </a:t>
            </a:r>
            <a:r>
              <a:rPr lang="en-US" dirty="0" err="1" smtClean="0"/>
              <a:t>serrulata</a:t>
            </a:r>
            <a:endParaRPr lang="en-US" dirty="0" smtClean="0"/>
          </a:p>
          <a:p>
            <a:r>
              <a:rPr lang="en-US" dirty="0" err="1" smtClean="0"/>
              <a:t>Causticum</a:t>
            </a:r>
            <a:endParaRPr lang="en-US" dirty="0" smtClean="0"/>
          </a:p>
          <a:p>
            <a:r>
              <a:rPr lang="en-US" dirty="0" err="1" smtClean="0"/>
              <a:t>Lycopodium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ACUTE URINARY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GB" sz="4800" b="1" dirty="0" smtClean="0"/>
              <a:t>	Acute urinary retention is</a:t>
            </a:r>
            <a:r>
              <a:rPr lang="en-GB" sz="4800" dirty="0" smtClean="0"/>
              <a:t> </a:t>
            </a:r>
            <a:r>
              <a:rPr lang="en-GB" sz="4800" b="1" dirty="0" smtClean="0"/>
              <a:t>the sudden and often painful inability to void despite having a full bladder</a:t>
            </a:r>
            <a:r>
              <a:rPr lang="en-GB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will present with acute </a:t>
            </a:r>
            <a:r>
              <a:rPr lang="en-US" dirty="0" err="1" smtClean="0"/>
              <a:t>suprapubic</a:t>
            </a:r>
            <a:r>
              <a:rPr lang="en-US" dirty="0" smtClean="0"/>
              <a:t> pain and an inability to </a:t>
            </a:r>
            <a:r>
              <a:rPr lang="en-US" dirty="0" err="1" smtClean="0"/>
              <a:t>micturate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 examination, the patient will have a palpable distended bladder, with </a:t>
            </a:r>
            <a:r>
              <a:rPr lang="en-US" dirty="0" err="1" smtClean="0"/>
              <a:t>suprapubic</a:t>
            </a:r>
            <a:r>
              <a:rPr lang="en-US" dirty="0" smtClean="0"/>
              <a:t> tenderness.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.Any associated fevers/rigors or lethargy may suggest an infective cause. Ensure to perform a PR examination, especially in elderly patients, to assess for any prostate enlargement or constipation.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AETIOLOGY- IN 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Benign prostatic hyperplasia</a:t>
            </a:r>
          </a:p>
          <a:p>
            <a:r>
              <a:rPr lang="en-US" dirty="0" err="1" smtClean="0"/>
              <a:t>Meatal</a:t>
            </a:r>
            <a:r>
              <a:rPr lang="en-US" dirty="0" smtClean="0"/>
              <a:t> </a:t>
            </a:r>
            <a:r>
              <a:rPr lang="en-US" dirty="0" err="1" smtClean="0"/>
              <a:t>stenosis</a:t>
            </a:r>
            <a:endParaRPr lang="en-US" dirty="0" smtClean="0"/>
          </a:p>
          <a:p>
            <a:r>
              <a:rPr lang="en-US" dirty="0" err="1" smtClean="0"/>
              <a:t>Paraphimosis</a:t>
            </a:r>
            <a:endParaRPr lang="en-US" dirty="0" smtClean="0"/>
          </a:p>
          <a:p>
            <a:r>
              <a:rPr lang="en-US" dirty="0" smtClean="0"/>
              <a:t>Prostate cancer</a:t>
            </a:r>
          </a:p>
          <a:p>
            <a:r>
              <a:rPr lang="en-US" dirty="0" err="1" smtClean="0"/>
              <a:t>Balanitis</a:t>
            </a:r>
            <a:endParaRPr lang="en-US" dirty="0" smtClean="0"/>
          </a:p>
          <a:p>
            <a:r>
              <a:rPr lang="en-US" dirty="0" err="1" smtClean="0"/>
              <a:t>Prostatitis</a:t>
            </a:r>
            <a:endParaRPr lang="en-US" dirty="0" smtClean="0"/>
          </a:p>
          <a:p>
            <a:r>
              <a:rPr lang="en-US" dirty="0" smtClean="0"/>
              <a:t>Penile Trauma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AETIOLOGY- IN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Prolapse</a:t>
            </a:r>
            <a:r>
              <a:rPr lang="en-US" dirty="0" smtClean="0"/>
              <a:t>(</a:t>
            </a:r>
            <a:r>
              <a:rPr lang="en-US" dirty="0" err="1" smtClean="0"/>
              <a:t>cystocele,rectocele,uterine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Pelvic mass(</a:t>
            </a:r>
            <a:r>
              <a:rPr lang="en-US" dirty="0" err="1" smtClean="0"/>
              <a:t>malignancy,uterine</a:t>
            </a:r>
            <a:r>
              <a:rPr lang="en-US" dirty="0" smtClean="0"/>
              <a:t> </a:t>
            </a:r>
            <a:r>
              <a:rPr lang="en-US" dirty="0" err="1" smtClean="0"/>
              <a:t>fibroid,ovarian</a:t>
            </a:r>
            <a:r>
              <a:rPr lang="en-US" dirty="0" smtClean="0"/>
              <a:t> cyst)</a:t>
            </a:r>
          </a:p>
          <a:p>
            <a:r>
              <a:rPr lang="en-US" dirty="0" smtClean="0"/>
              <a:t>Acute </a:t>
            </a:r>
            <a:r>
              <a:rPr lang="en-US" dirty="0" err="1" smtClean="0"/>
              <a:t>vulvovsaginitis</a:t>
            </a:r>
            <a:endParaRPr lang="en-US" dirty="0" smtClean="0"/>
          </a:p>
          <a:p>
            <a:r>
              <a:rPr lang="en-US" dirty="0" smtClean="0"/>
              <a:t>Vaginal lichen </a:t>
            </a:r>
            <a:r>
              <a:rPr lang="en-US" dirty="0" err="1" smtClean="0"/>
              <a:t>planus</a:t>
            </a:r>
            <a:endParaRPr lang="en-US" dirty="0" smtClean="0"/>
          </a:p>
          <a:p>
            <a:r>
              <a:rPr lang="en-US" dirty="0" smtClean="0"/>
              <a:t>Postpartum complications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AETIOLOGY-IN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Bladder </a:t>
            </a:r>
            <a:r>
              <a:rPr lang="en-US" dirty="0" err="1" smtClean="0"/>
              <a:t>calculi,faecal</a:t>
            </a:r>
            <a:r>
              <a:rPr lang="en-US" dirty="0" smtClean="0"/>
              <a:t> impaction</a:t>
            </a:r>
          </a:p>
          <a:p>
            <a:r>
              <a:rPr lang="en-US" dirty="0" smtClean="0"/>
              <a:t>Gastrointestinal malignancy</a:t>
            </a:r>
          </a:p>
          <a:p>
            <a:r>
              <a:rPr lang="en-US" dirty="0" smtClean="0"/>
              <a:t>Foreign bodies</a:t>
            </a:r>
          </a:p>
          <a:p>
            <a:r>
              <a:rPr lang="en-US" dirty="0" smtClean="0"/>
              <a:t>Urethral strictures</a:t>
            </a:r>
          </a:p>
          <a:p>
            <a:r>
              <a:rPr lang="en-US" dirty="0" smtClean="0"/>
              <a:t>Neurologic</a:t>
            </a:r>
          </a:p>
          <a:p>
            <a:r>
              <a:rPr lang="en-US" dirty="0" smtClean="0"/>
              <a:t>Drug related-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Anticholenergics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Anaesthetics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Antihistamines</a:t>
            </a:r>
          </a:p>
          <a:p>
            <a:pPr>
              <a:buNone/>
            </a:pPr>
            <a:r>
              <a:rPr lang="en-US" dirty="0" smtClean="0"/>
              <a:t>		Alcohol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kidney injury</a:t>
            </a:r>
          </a:p>
          <a:p>
            <a:r>
              <a:rPr lang="en-US" dirty="0" smtClean="0"/>
              <a:t>Increased risk of urinary tract infection</a:t>
            </a:r>
          </a:p>
          <a:p>
            <a:r>
              <a:rPr lang="en-US" dirty="0" smtClean="0"/>
              <a:t>Renal stones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INVESTIGATIONS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Urine analysis - check for infection, </a:t>
            </a:r>
            <a:r>
              <a:rPr lang="en-US" dirty="0" err="1" smtClean="0"/>
              <a:t>haematuria</a:t>
            </a:r>
            <a:r>
              <a:rPr lang="en-US" dirty="0" smtClean="0"/>
              <a:t>, </a:t>
            </a:r>
            <a:r>
              <a:rPr lang="en-US" dirty="0" err="1" smtClean="0"/>
              <a:t>proteinuria</a:t>
            </a:r>
            <a:r>
              <a:rPr lang="en-US" dirty="0" smtClean="0"/>
              <a:t>, </a:t>
            </a:r>
            <a:r>
              <a:rPr lang="en-US" dirty="0" err="1" smtClean="0"/>
              <a:t>glucosuria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MSU(midstream specimen of urine)</a:t>
            </a:r>
          </a:p>
          <a:p>
            <a:r>
              <a:rPr lang="en-US" dirty="0" smtClean="0"/>
              <a:t>Blood tests:</a:t>
            </a:r>
          </a:p>
          <a:p>
            <a:pPr lvl="1"/>
            <a:r>
              <a:rPr lang="en-US" dirty="0" smtClean="0"/>
              <a:t>FBC(Full </a:t>
            </a:r>
            <a:r>
              <a:rPr lang="en-US" dirty="0" err="1" smtClean="0"/>
              <a:t>Bood</a:t>
            </a:r>
            <a:r>
              <a:rPr lang="en-US" dirty="0" smtClean="0"/>
              <a:t> count)</a:t>
            </a:r>
          </a:p>
          <a:p>
            <a:pPr lvl="1"/>
            <a:r>
              <a:rPr lang="en-US" dirty="0" smtClean="0"/>
              <a:t>Urea and </a:t>
            </a:r>
            <a:r>
              <a:rPr lang="en-US" dirty="0" err="1" smtClean="0"/>
              <a:t>electrolytescreatinine</a:t>
            </a:r>
            <a:r>
              <a:rPr lang="en-US" dirty="0" smtClean="0"/>
              <a:t>, estimated </a:t>
            </a:r>
            <a:r>
              <a:rPr lang="en-US" dirty="0" err="1" smtClean="0"/>
              <a:t>glomerular</a:t>
            </a:r>
            <a:r>
              <a:rPr lang="en-US" dirty="0" smtClean="0"/>
              <a:t> filtration rate (</a:t>
            </a:r>
            <a:r>
              <a:rPr lang="en-US" dirty="0" err="1" smtClean="0"/>
              <a:t>eGFR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Blood glucose.</a:t>
            </a:r>
          </a:p>
          <a:p>
            <a:pPr lvl="1"/>
            <a:r>
              <a:rPr lang="en-US" dirty="0" smtClean="0"/>
              <a:t>Prostate-specific antigen (PSA). 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</TotalTime>
  <Words>216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ACUTE URINARY RETENTION</vt:lpstr>
      <vt:lpstr>ACUTE URINARY RETENTION</vt:lpstr>
      <vt:lpstr>CLINICAL FEATURES</vt:lpstr>
      <vt:lpstr>CLINICAL FEATURES</vt:lpstr>
      <vt:lpstr>AETIOLOGY- IN MEN</vt:lpstr>
      <vt:lpstr>AETIOLOGY- IN WOMEN</vt:lpstr>
      <vt:lpstr>AETIOLOGY-IN BOTH</vt:lpstr>
      <vt:lpstr>COMPLICATIONS</vt:lpstr>
      <vt:lpstr>INVESTIGATIONS </vt:lpstr>
      <vt:lpstr>IMAGING STUDIES: </vt:lpstr>
      <vt:lpstr>MANAGEMENT</vt:lpstr>
      <vt:lpstr>HOMOEOPATHIC MANAGEMENT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Sunish</dc:creator>
  <cp:lastModifiedBy>FORENSIC MEDICINE</cp:lastModifiedBy>
  <cp:revision>30</cp:revision>
  <dcterms:created xsi:type="dcterms:W3CDTF">2006-08-16T00:00:00Z</dcterms:created>
  <dcterms:modified xsi:type="dcterms:W3CDTF">2022-01-22T09:20:36Z</dcterms:modified>
</cp:coreProperties>
</file>